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65" r:id="rId8"/>
    <p:sldId id="266" r:id="rId9"/>
    <p:sldId id="267" r:id="rId10"/>
    <p:sldId id="268" r:id="rId11"/>
    <p:sldId id="259" r:id="rId12"/>
    <p:sldId id="260" r:id="rId13"/>
    <p:sldId id="261" r:id="rId14"/>
    <p:sldId id="272" r:id="rId15"/>
    <p:sldId id="262" r:id="rId16"/>
    <p:sldId id="264" r:id="rId17"/>
    <p:sldId id="273" r:id="rId18"/>
    <p:sldId id="282" r:id="rId19"/>
    <p:sldId id="274" r:id="rId20"/>
    <p:sldId id="275" r:id="rId21"/>
    <p:sldId id="276" r:id="rId22"/>
    <p:sldId id="277" r:id="rId23"/>
    <p:sldId id="281" r:id="rId24"/>
    <p:sldId id="269" r:id="rId25"/>
    <p:sldId id="270" r:id="rId26"/>
    <p:sldId id="271" r:id="rId2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8B58-B9E6-4B2B-AB36-4D224A1D0071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2CC4-C387-4A93-9D2A-C7CA7C2291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52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5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240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43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60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6539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84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650C9F-FAD7-4C9E-922B-98B36D9CAF55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64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45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48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29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250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210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046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148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80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21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17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4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DF60B-7969-4B5D-B49F-96C7A38CCB9C}" type="datetimeFigureOut">
              <a:rPr lang="de-DE" smtClean="0"/>
              <a:t>22.11.2023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5B632-8898-4BB8-8E65-D9971E579F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29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37957"/>
          </a:xfrm>
        </p:spPr>
        <p:txBody>
          <a:bodyPr/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</a:rPr>
              <a:t>Realschule BW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1"/>
            <a:r>
              <a:rPr lang="de-DE" sz="3200" dirty="0" smtClean="0">
                <a:latin typeface="Verdana" panose="020B0604030504040204" pitchFamily="34" charset="0"/>
                <a:ea typeface="Verdana" panose="020B0604030504040204" pitchFamily="34" charset="0"/>
              </a:rPr>
              <a:t>Werner-Kirchhofer-Realschule Bad Säckingen</a:t>
            </a:r>
            <a:endParaRPr lang="de-DE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5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991544" y="548680"/>
            <a:ext cx="9286056" cy="583264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b="1" dirty="0">
                <a:solidFill>
                  <a:srgbClr val="00B0F0"/>
                </a:solidFill>
                <a:latin typeface="Verdana" pitchFamily="34" charset="0"/>
              </a:rPr>
              <a:t>Aufnahmekriterien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Spaß an der englischen Sprache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sehr gute Deutschkenntnisse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überwiegend gute Leistungen </a:t>
            </a:r>
            <a:r>
              <a:rPr lang="de-DE" b="1" dirty="0">
                <a:latin typeface="Verdana" pitchFamily="34" charset="0"/>
              </a:rPr>
              <a:t>(RS-Empfehlung!)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Interesse an EWG und Geschichte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de-DE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b="1" dirty="0">
                <a:solidFill>
                  <a:srgbClr val="00B0F0"/>
                </a:solidFill>
                <a:latin typeface="Verdana" pitchFamily="34" charset="0"/>
              </a:rPr>
              <a:t>Abschluss: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Testat nach Klasse 8 (Schule) und </a:t>
            </a:r>
            <a:br>
              <a:rPr lang="de-DE" dirty="0">
                <a:latin typeface="Verdana" pitchFamily="34" charset="0"/>
              </a:rPr>
            </a:br>
            <a:r>
              <a:rPr lang="de-DE" dirty="0">
                <a:latin typeface="Verdana" pitchFamily="34" charset="0"/>
              </a:rPr>
              <a:t>Zertifikat nach Klasse 10 (KM)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de-DE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b="1" dirty="0">
                <a:solidFill>
                  <a:srgbClr val="00B0F0"/>
                </a:solidFill>
                <a:latin typeface="Verdana" pitchFamily="34" charset="0"/>
              </a:rPr>
              <a:t>Anmeldung: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Persönliches Gespräch an den Anmeldeterminen   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7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3406" y="644434"/>
            <a:ext cx="9087394" cy="5737316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24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r>
              <a:rPr lang="de-DE" sz="3600" b="1" u="sng" dirty="0" smtClean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Sprachzertifikate</a:t>
            </a:r>
          </a:p>
          <a:p>
            <a:pPr marL="0" indent="0">
              <a:buNone/>
            </a:pPr>
            <a:endParaRPr lang="de-DE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DELF (Französisch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endParaRPr lang="de-DE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Spanisch</a:t>
            </a:r>
          </a:p>
          <a:p>
            <a:pPr eaLnBrk="1" hangingPunct="1">
              <a:buFont typeface="Symbol" panose="05050102010706020507" pitchFamily="18" charset="2"/>
              <a:buChar char="Þ"/>
            </a:pPr>
            <a:endParaRPr lang="de-DE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Symbol" panose="05050102010706020507" pitchFamily="18" charset="2"/>
              <a:buChar char="Þ"/>
            </a:pPr>
            <a:r>
              <a:rPr lang="de-DE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Cambridge </a:t>
            </a:r>
            <a:r>
              <a:rPr lang="de-DE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Certificate</a:t>
            </a:r>
            <a:r>
              <a:rPr lang="de-DE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de-DE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Englisch, in Vorbereitung)</a:t>
            </a:r>
          </a:p>
          <a:p>
            <a:pPr marL="0" indent="0">
              <a:buNone/>
            </a:pPr>
            <a:endParaRPr lang="de-D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5941930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560" y="548680"/>
            <a:ext cx="7992888" cy="532859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855640" y="609329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WF Informatik  „</a:t>
            </a:r>
            <a:r>
              <a:rPr lang="de-DE" dirty="0" err="1"/>
              <a:t>Ozobot</a:t>
            </a:r>
            <a:r>
              <a:rPr lang="de-DE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368082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476672"/>
            <a:ext cx="6347048" cy="922114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Wahlfach Informatik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93913" y="1916832"/>
            <a:ext cx="8229600" cy="4176464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Informatik ab Klasse 8</a:t>
            </a:r>
          </a:p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Aufbauend auf Aufbaukurs Klasse 7</a:t>
            </a:r>
          </a:p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Abwahl nach Klasse 8 möglich</a:t>
            </a:r>
          </a:p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 Klasse 9 Versetzungsrelevant</a:t>
            </a:r>
          </a:p>
          <a:p>
            <a:pPr eaLnBrk="1" hangingPunct="1">
              <a:defRPr/>
            </a:pPr>
            <a:endParaRPr lang="de-DE" alt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Kein Kernfach</a:t>
            </a:r>
          </a:p>
        </p:txBody>
      </p:sp>
    </p:spTree>
    <p:extLst>
      <p:ext uri="{BB962C8B-B14F-4D97-AF65-F5344CB8AC3E}">
        <p14:creationId xmlns:p14="http://schemas.microsoft.com/office/powerpoint/2010/main" val="3630555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905078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de-DE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Fakten</a:t>
            </a:r>
          </a:p>
          <a:p>
            <a:pPr eaLnBrk="1" hangingPunct="1"/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ca. 590 Schülerinnen und  Schüler, </a:t>
            </a:r>
          </a:p>
          <a:p>
            <a:pPr eaLnBrk="1" hangingPunct="1"/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24 Klassen</a:t>
            </a:r>
          </a:p>
          <a:p>
            <a:pPr eaLnBrk="1" hangingPunct="1"/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43 Kolleginnen und Kollegen</a:t>
            </a:r>
          </a:p>
          <a:p>
            <a:pPr eaLnBrk="1" hangingPunct="1"/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keine Ganztagsschule – aber 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Nachmittagsunterricht</a:t>
            </a:r>
          </a:p>
          <a:p>
            <a:pPr eaLnBrk="1" hangingPunct="1"/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de-DE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Hausaufgabenbetreuung Kl. 5 – 10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Zusammenarbeit mit Caritas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Mo – Do 13:45 – 15:15 Uhr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Mo – Do 15:15 – 17:00 Uhr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eaLnBrk="1" hangingPunct="1"/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Font typeface="Arial" charset="0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620689"/>
            <a:ext cx="8229600" cy="5761062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de-DE" sz="36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Pädagogisches Konzept</a:t>
            </a:r>
          </a:p>
          <a:p>
            <a:pPr algn="ctr">
              <a:buNone/>
              <a:defRPr/>
            </a:pPr>
            <a:endParaRPr lang="de-DE" sz="35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Teamregeln /Konfliktkultur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Methodenkompetenz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Schüler- / Elternfeedback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Coaching Klasse 7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Streitschlichter/Schülerstreitschlichter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Schulsozialarbeit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Zusammenarbeit mit außerschulischen Partnern</a:t>
            </a:r>
          </a:p>
        </p:txBody>
      </p:sp>
    </p:spTree>
    <p:extLst>
      <p:ext uri="{BB962C8B-B14F-4D97-AF65-F5344CB8AC3E}">
        <p14:creationId xmlns:p14="http://schemas.microsoft.com/office/powerpoint/2010/main" val="42702606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19288" y="620688"/>
            <a:ext cx="8229600" cy="5184576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de-DE" sz="36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Außerunterrichtliche Veranstaltungen</a:t>
            </a:r>
          </a:p>
          <a:p>
            <a:pPr algn="ctr">
              <a:buNone/>
              <a:defRPr/>
            </a:pPr>
            <a:endParaRPr lang="de-DE" sz="36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Sprachreise England (fakultativ) Kl. 9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Besuch Landtag (Kl. 9)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Besuch Europaparlament (Kl. 10)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Mulhouse (Frz. 6), Colmar (Frz. 7/8)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Straßburg (Frz. 9), Paris (Frz. 10)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Klassenfahrten, Ausflüge,…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  <a:defRPr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8444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2135560" y="24208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altLang="de-DE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Coaching Klasse 7</a:t>
            </a:r>
          </a:p>
        </p:txBody>
      </p:sp>
    </p:spTree>
    <p:extLst>
      <p:ext uri="{BB962C8B-B14F-4D97-AF65-F5344CB8AC3E}">
        <p14:creationId xmlns:p14="http://schemas.microsoft.com/office/powerpoint/2010/main" val="864738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93913" y="908720"/>
            <a:ext cx="8229600" cy="518457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altLang="de-DE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Zeit für individuelle Gespräche</a:t>
            </a:r>
          </a:p>
          <a:p>
            <a:pPr marL="0" indent="0"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Unterstützung bei </a:t>
            </a:r>
          </a:p>
          <a:p>
            <a:pPr marL="804863" indent="-357188">
              <a:buFont typeface="Wingdings" panose="05000000000000000000" pitchFamily="2" charset="2"/>
              <a:buChar char="ü"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Zielfindung und Verfolgen der Ziele,</a:t>
            </a:r>
          </a:p>
          <a:p>
            <a:pPr marL="804863" indent="-357188">
              <a:buFont typeface="Wingdings" panose="05000000000000000000" pitchFamily="2" charset="2"/>
              <a:buChar char="ü"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Problemen – nicht nur schulisch</a:t>
            </a:r>
            <a:b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alt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Schüler setzen Schwerpunkte</a:t>
            </a:r>
          </a:p>
          <a:p>
            <a:pPr marL="0" indent="0">
              <a:buNone/>
              <a:defRPr/>
            </a:pPr>
            <a:endParaRPr lang="de-DE" alt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313" y="4483160"/>
            <a:ext cx="1286367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745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49531" y="1412776"/>
            <a:ext cx="9622972" cy="4323666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altLang="de-DE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Zeit für Stärkung der Klassen</a:t>
            </a:r>
          </a:p>
          <a:p>
            <a:pPr marL="0" indent="0">
              <a:buNone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Kombiniert mit </a:t>
            </a:r>
            <a:r>
              <a:rPr lang="de-DE" alt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Erlebnispädagogik</a:t>
            </a:r>
            <a:br>
              <a:rPr lang="de-DE" alt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alt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=&gt; ca. 6 Wochenblock </a:t>
            </a:r>
            <a: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 Schuljahr</a:t>
            </a:r>
            <a:br>
              <a:rPr lang="de-DE" altLang="de-DE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alt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1" hangingPunct="1">
              <a:buFont typeface="Wingdings" panose="05000000000000000000" pitchFamily="2" charset="2"/>
              <a:buChar char="Ø"/>
              <a:defRPr/>
            </a:pPr>
            <a:r>
              <a:rPr lang="de-DE" altLang="de-DE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Coaching-Gespräche und Klassenlehrerstunde im ganzen Schuljahr</a:t>
            </a:r>
            <a:endParaRPr lang="de-DE" alt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defRPr/>
            </a:pPr>
            <a:endParaRPr lang="de-DE" altLang="de-DE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312" y="620688"/>
            <a:ext cx="1579288" cy="199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4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28" y="328763"/>
            <a:ext cx="8084183" cy="606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19288" y="620688"/>
            <a:ext cx="8229600" cy="5184576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de-DE" sz="3600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Außerunterrichtliche Veranstaltungen</a:t>
            </a:r>
          </a:p>
          <a:p>
            <a:pPr algn="ctr">
              <a:buNone/>
              <a:defRPr/>
            </a:pPr>
            <a:endParaRPr lang="de-DE" sz="3600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Sprachreise England (fakultativ) Kl. 9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Besuch Landtag (Kl. 9)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Besuch Europaparlament (Kl. 10)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Mulhouse (Frz. 6), Colmar (Frz. 7/8)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Straßburg (Frz. 9), Paris (Frz. 10)</a:t>
            </a:r>
          </a:p>
          <a:p>
            <a:pPr>
              <a:defRPr/>
            </a:pP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Klassenfahrten, Ausflüge,…</a:t>
            </a:r>
            <a:b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  <a:defRPr/>
            </a:pP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5123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>
          <a:xfrm>
            <a:off x="1227910" y="404814"/>
            <a:ext cx="8920980" cy="9366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de-DE" sz="3200" dirty="0" smtClean="0"/>
              <a:t>WERNER-KIRCHHOFER-REALSCHULE</a:t>
            </a:r>
            <a:br>
              <a:rPr lang="de-DE" sz="3200" dirty="0" smtClean="0"/>
            </a:br>
            <a:r>
              <a:rPr lang="de-DE" sz="3200" b="1" dirty="0" smtClean="0"/>
              <a:t>mit bilingualem Zug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81200" y="2204864"/>
            <a:ext cx="8229600" cy="4176886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de-DE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Tag der offenen Tür</a:t>
            </a:r>
          </a:p>
          <a:p>
            <a:pPr algn="ctr">
              <a:buNone/>
              <a:defRPr/>
            </a:pPr>
            <a:r>
              <a:rPr lang="de-DE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und</a:t>
            </a:r>
          </a:p>
          <a:p>
            <a:pPr algn="ctr">
              <a:buNone/>
              <a:defRPr/>
            </a:pPr>
            <a:r>
              <a:rPr lang="de-DE" b="1" dirty="0">
                <a:solidFill>
                  <a:srgbClr val="00B0F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Info 4 im Haus</a:t>
            </a:r>
          </a:p>
          <a:p>
            <a:pPr algn="ctr">
              <a:buNone/>
              <a:defRPr/>
            </a:pPr>
            <a:endParaRPr lang="de-DE" b="1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  <a:defRPr/>
            </a:pPr>
            <a:r>
              <a:rPr lang="de-DE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Dienstag, </a:t>
            </a:r>
            <a:r>
              <a:rPr lang="de-DE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06.02.2024 </a:t>
            </a:r>
          </a:p>
          <a:p>
            <a:pPr algn="ctr">
              <a:buNone/>
              <a:defRPr/>
            </a:pPr>
            <a:r>
              <a:rPr lang="de-DE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16:00-18:30</a:t>
            </a:r>
          </a:p>
        </p:txBody>
      </p:sp>
    </p:spTree>
    <p:extLst>
      <p:ext uri="{BB962C8B-B14F-4D97-AF65-F5344CB8AC3E}">
        <p14:creationId xmlns:p14="http://schemas.microsoft.com/office/powerpoint/2010/main" val="2759989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9576" y="332657"/>
            <a:ext cx="7772400" cy="1296144"/>
          </a:xfrm>
        </p:spPr>
        <p:txBody>
          <a:bodyPr/>
          <a:lstStyle/>
          <a:p>
            <a:r>
              <a:rPr lang="de-DE" sz="54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Anmeldetermine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83632" y="1988840"/>
            <a:ext cx="6400800" cy="3960440"/>
          </a:xfrm>
        </p:spPr>
        <p:txBody>
          <a:bodyPr/>
          <a:lstStyle/>
          <a:p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05.03. bis 07.03.24</a:t>
            </a:r>
          </a:p>
          <a:p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08:00 – 12:00 Uhr</a:t>
            </a:r>
          </a:p>
          <a:p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14:00 – 18:00 Uhr</a:t>
            </a:r>
          </a:p>
          <a:p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Freitag, 08.03.24 </a:t>
            </a:r>
          </a:p>
          <a:p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08:00 – 14:00 Uhr</a:t>
            </a:r>
          </a:p>
        </p:txBody>
      </p:sp>
    </p:spTree>
    <p:extLst>
      <p:ext uri="{BB962C8B-B14F-4D97-AF65-F5344CB8AC3E}">
        <p14:creationId xmlns:p14="http://schemas.microsoft.com/office/powerpoint/2010/main" val="3677285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422BD6-BADB-F66B-F81E-7C0C1A4C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pPr algn="ctr"/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Anmeldung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645D95-AA00-8C79-2583-3A85A05F1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33006"/>
            <a:ext cx="8229600" cy="4393158"/>
          </a:xfrm>
        </p:spPr>
        <p:txBody>
          <a:bodyPr/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Anmeldeformulare auf Webseite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Anmeldung persönlich – keine Terminvereinbarung notwendig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Formulare Grundschulempfehlung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</a:rPr>
              <a:t>=&gt; Original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abgeben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Passfoto für Schülerausweis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</a:rPr>
              <a:t>und </a:t>
            </a:r>
          </a:p>
          <a:p>
            <a:pPr marL="0" indent="0">
              <a:buNone/>
            </a:pPr>
            <a:endParaRPr lang="de-DE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de-D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IHR </a:t>
            </a:r>
            <a:r>
              <a:rPr lang="de-DE" sz="3600" dirty="0">
                <a:latin typeface="Verdana" panose="020B0604030504040204" pitchFamily="34" charset="0"/>
                <a:ea typeface="Verdana" panose="020B0604030504040204" pitchFamily="34" charset="0"/>
              </a:rPr>
              <a:t>Kind</a:t>
            </a:r>
            <a:r>
              <a:rPr lang="de-DE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</a:t>
            </a:r>
            <a:endParaRPr lang="de-DE" sz="3600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518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974" y="399245"/>
            <a:ext cx="7961789" cy="59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3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Orientierungsstufe 5/6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6400800" cy="1054968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Nur in Realschulen</a:t>
            </a:r>
          </a:p>
        </p:txBody>
      </p:sp>
    </p:spTree>
    <p:extLst>
      <p:ext uri="{BB962C8B-B14F-4D97-AF65-F5344CB8AC3E}">
        <p14:creationId xmlns:p14="http://schemas.microsoft.com/office/powerpoint/2010/main" val="262587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1624" y="404664"/>
            <a:ext cx="6347048" cy="922114"/>
          </a:xfrm>
        </p:spPr>
        <p:txBody>
          <a:bodyPr/>
          <a:lstStyle/>
          <a:p>
            <a:r>
              <a:rPr lang="de-DE" sz="36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Orientierungsstufe 5/6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93913" y="1916832"/>
            <a:ext cx="8229600" cy="4176464"/>
          </a:xfrm>
        </p:spPr>
        <p:txBody>
          <a:bodyPr/>
          <a:lstStyle/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alle Fächer auf </a:t>
            </a:r>
            <a:r>
              <a:rPr lang="de-DE" altLang="de-DE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-Niveau</a:t>
            </a:r>
            <a:b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alt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Keine „Nicht-Versetzung“ zwischen </a:t>
            </a:r>
            <a:b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/ 6. Klasse</a:t>
            </a:r>
            <a:b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de-DE" alt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de-DE" alt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Freiwillige Wiederholung möglich</a:t>
            </a:r>
          </a:p>
          <a:p>
            <a:pPr eaLnBrk="1" hangingPunct="1">
              <a:defRPr/>
            </a:pPr>
            <a:endParaRPr lang="de-DE" alt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endParaRPr lang="de-DE" alt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9F72A-C9AC-CE8F-EDE7-0BD57523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00B0F0"/>
                </a:solidFill>
              </a:rPr>
              <a:t>Ab Klasse 7 G / </a:t>
            </a:r>
            <a:r>
              <a:rPr lang="de-DE" b="1" dirty="0">
                <a:solidFill>
                  <a:srgbClr val="FF0000"/>
                </a:solidFill>
              </a:rPr>
              <a:t>M</a:t>
            </a:r>
            <a:r>
              <a:rPr lang="de-DE" b="1" dirty="0">
                <a:solidFill>
                  <a:srgbClr val="00B0F0"/>
                </a:solidFill>
              </a:rPr>
              <a:t>-Niveau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62627B-F8D1-2E2B-C9AE-3341C3072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Entscheidung Versetzungskonferenz Kl. 6 -&gt; 7</a:t>
            </a:r>
          </a:p>
          <a:p>
            <a:r>
              <a:rPr lang="de-DE" dirty="0"/>
              <a:t>In allen Fächern auf einem Niveau</a:t>
            </a:r>
          </a:p>
          <a:p>
            <a:r>
              <a:rPr lang="de-DE" dirty="0"/>
              <a:t>Klassenverband bleibt in 7 und 8</a:t>
            </a:r>
          </a:p>
          <a:p>
            <a:r>
              <a:rPr lang="de-DE" dirty="0"/>
              <a:t>Wechsel zum Halbjahr möglich (Noten)</a:t>
            </a:r>
          </a:p>
          <a:p>
            <a:r>
              <a:rPr lang="de-DE" dirty="0"/>
              <a:t>ab Kl. 8 </a:t>
            </a:r>
            <a:r>
              <a:rPr lang="de-DE" dirty="0">
                <a:solidFill>
                  <a:srgbClr val="00B0F0"/>
                </a:solidFill>
              </a:rPr>
              <a:t>G</a:t>
            </a:r>
            <a:r>
              <a:rPr lang="de-DE" dirty="0"/>
              <a:t> / </a:t>
            </a:r>
            <a:r>
              <a:rPr lang="de-DE" dirty="0">
                <a:solidFill>
                  <a:srgbClr val="FF0000"/>
                </a:solidFill>
              </a:rPr>
              <a:t>M</a:t>
            </a:r>
            <a:r>
              <a:rPr lang="de-DE" dirty="0"/>
              <a:t> Kurse D, M, E</a:t>
            </a:r>
          </a:p>
          <a:p>
            <a:r>
              <a:rPr lang="de-DE" dirty="0"/>
              <a:t>Kl. 9 G-Klasse =&gt; Vorbereitung HS-Prüfung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907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059016" cy="922114"/>
          </a:xfrm>
        </p:spPr>
        <p:txBody>
          <a:bodyPr/>
          <a:lstStyle/>
          <a:p>
            <a:pPr algn="l"/>
            <a:r>
              <a:rPr lang="de-DE" sz="36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Beispiel G / </a:t>
            </a:r>
            <a:r>
              <a:rPr lang="de-DE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de-DE" sz="3600" b="1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-Niveau</a:t>
            </a:r>
            <a:r>
              <a:rPr lang="de-DE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600" dirty="0"/>
              <a:t>Kreuze die </a:t>
            </a:r>
            <a:r>
              <a:rPr lang="de-DE" sz="2600" u="sng" dirty="0"/>
              <a:t>beiden Sätze </a:t>
            </a:r>
            <a:r>
              <a:rPr lang="de-DE" sz="2600" dirty="0"/>
              <a:t>an, die in dieser Zeitform stehen. </a:t>
            </a:r>
            <a:r>
              <a:rPr lang="de-DE" sz="2600" b="1" dirty="0">
                <a:solidFill>
                  <a:srgbClr val="00B0F0"/>
                </a:solidFill>
              </a:rPr>
              <a:t>(G)</a:t>
            </a:r>
          </a:p>
          <a:p>
            <a:r>
              <a:rPr lang="de-DE" sz="2600" dirty="0"/>
              <a:t>Kreuze an, welche der folgenden Sätze in dieser Zeitform stehen </a:t>
            </a:r>
            <a:r>
              <a:rPr lang="de-DE" sz="2600" b="1" dirty="0">
                <a:solidFill>
                  <a:srgbClr val="FF0000"/>
                </a:solidFill>
              </a:rPr>
              <a:t>(M)</a:t>
            </a:r>
          </a:p>
          <a:p>
            <a:r>
              <a:rPr lang="de-DE" sz="2600" dirty="0"/>
              <a:t>Welche W-Fragen werden meist  in welchem Abschnitt des Berichts beantwortet? </a:t>
            </a:r>
            <a:r>
              <a:rPr lang="de-DE" sz="2600" b="1" dirty="0">
                <a:solidFill>
                  <a:srgbClr val="00B0F0"/>
                </a:solidFill>
              </a:rPr>
              <a:t>(G)</a:t>
            </a:r>
          </a:p>
          <a:p>
            <a:pPr marL="0" indent="0">
              <a:buNone/>
            </a:pPr>
            <a:endParaRPr lang="de-DE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de-DE" sz="2600" dirty="0"/>
          </a:p>
          <a:p>
            <a:r>
              <a:rPr lang="de-DE" sz="2600" dirty="0"/>
              <a:t>Welche W-Fragen werden meist  in welchem Abschnitt des Berichts beantwortet? </a:t>
            </a:r>
            <a:r>
              <a:rPr lang="de-DE" sz="2600" b="1" dirty="0">
                <a:solidFill>
                  <a:srgbClr val="FF0000"/>
                </a:solidFill>
              </a:rPr>
              <a:t>(M)</a:t>
            </a:r>
          </a:p>
          <a:p>
            <a:endParaRPr lang="de-DE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624" y="4293096"/>
            <a:ext cx="5761074" cy="5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9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992314" y="476673"/>
            <a:ext cx="8351837" cy="5689178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3500" b="1" dirty="0">
                <a:solidFill>
                  <a:srgbClr val="FF0000"/>
                </a:solidFill>
                <a:latin typeface="Verdana" pitchFamily="34" charset="0"/>
              </a:rPr>
              <a:t>Bilingualer Unterricht </a:t>
            </a:r>
            <a:r>
              <a:rPr lang="de-DE" sz="3500" b="1" dirty="0">
                <a:latin typeface="Verdana" pitchFamily="34" charset="0"/>
              </a:rPr>
              <a:t>–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de-DE" sz="3500" b="1" dirty="0">
                <a:solidFill>
                  <a:srgbClr val="00B0F0"/>
                </a:solidFill>
                <a:latin typeface="Verdana" pitchFamily="34" charset="0"/>
              </a:rPr>
              <a:t>Was bedeutet das?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de-DE" sz="2700" dirty="0" smtClean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de-DE" sz="2700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700" dirty="0">
                <a:latin typeface="Verdana" pitchFamily="34" charset="0"/>
              </a:rPr>
              <a:t>Fachunterricht in </a:t>
            </a:r>
            <a:r>
              <a:rPr lang="de-DE" sz="2700" b="1" dirty="0">
                <a:latin typeface="Verdana" pitchFamily="34" charset="0"/>
              </a:rPr>
              <a:t>zwei Sachfächern </a:t>
            </a:r>
            <a:r>
              <a:rPr lang="de-DE" sz="2700" dirty="0">
                <a:latin typeface="Verdana" pitchFamily="34" charset="0"/>
              </a:rPr>
              <a:t>in Englisch </a:t>
            </a:r>
            <a:br>
              <a:rPr lang="de-DE" sz="2700" dirty="0">
                <a:latin typeface="Verdana" pitchFamily="34" charset="0"/>
              </a:rPr>
            </a:br>
            <a:endParaRPr lang="de-DE" sz="2700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700" dirty="0">
                <a:solidFill>
                  <a:srgbClr val="0070C0"/>
                </a:solidFill>
                <a:latin typeface="Verdana" pitchFamily="34" charset="0"/>
              </a:rPr>
              <a:t>Geographie     Kl. 5 - 10</a:t>
            </a:r>
            <a:r>
              <a:rPr lang="de-DE" sz="2700" dirty="0">
                <a:latin typeface="Verdana" pitchFamily="34" charset="0"/>
              </a:rPr>
              <a:t/>
            </a:r>
            <a:br>
              <a:rPr lang="de-DE" sz="2700" dirty="0">
                <a:latin typeface="Verdana" pitchFamily="34" charset="0"/>
              </a:rPr>
            </a:br>
            <a:endParaRPr lang="de-DE" sz="2700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700" dirty="0">
                <a:solidFill>
                  <a:srgbClr val="0070C0"/>
                </a:solidFill>
                <a:latin typeface="Verdana" pitchFamily="34" charset="0"/>
              </a:rPr>
              <a:t>Geschichte      Kl. 6 - 10          </a:t>
            </a:r>
            <a:r>
              <a:rPr lang="de-DE" sz="2700" dirty="0">
                <a:solidFill>
                  <a:srgbClr val="FF0000"/>
                </a:solidFill>
                <a:latin typeface="Verdana" pitchFamily="34" charset="0"/>
              </a:rPr>
              <a:t>(Kl. 5 Sport</a:t>
            </a:r>
            <a:r>
              <a:rPr lang="de-DE" sz="2700" b="1" dirty="0">
                <a:solidFill>
                  <a:srgbClr val="FF0000"/>
                </a:solidFill>
                <a:latin typeface="Verdana" pitchFamily="34" charset="0"/>
              </a:rPr>
              <a:t>)</a:t>
            </a:r>
            <a:br>
              <a:rPr lang="de-DE" sz="2700" b="1" dirty="0">
                <a:solidFill>
                  <a:srgbClr val="FF0000"/>
                </a:solidFill>
                <a:latin typeface="Verdana" pitchFamily="34" charset="0"/>
              </a:rPr>
            </a:br>
            <a:endParaRPr lang="de-DE" sz="2700" b="1" dirty="0">
              <a:solidFill>
                <a:srgbClr val="FF0000"/>
              </a:solidFill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700" dirty="0">
                <a:latin typeface="Verdana" pitchFamily="34" charset="0"/>
              </a:rPr>
              <a:t>zwei Stunden pro Woche zusätzlicher bilingualer Unterricht. </a:t>
            </a:r>
            <a:br>
              <a:rPr lang="de-DE" sz="2700" dirty="0">
                <a:latin typeface="Verdana" pitchFamily="34" charset="0"/>
              </a:rPr>
            </a:br>
            <a:endParaRPr lang="de-DE" sz="2700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700" dirty="0">
                <a:latin typeface="Verdana" pitchFamily="34" charset="0"/>
              </a:rPr>
              <a:t>Deutsch und anteilig Englisch </a:t>
            </a:r>
          </a:p>
          <a:p>
            <a:pPr eaLnBrk="1" hangingPunct="1">
              <a:lnSpc>
                <a:spcPct val="80000"/>
              </a:lnSpc>
              <a:defRPr/>
            </a:pPr>
            <a:endParaRPr lang="de-DE" sz="2700" dirty="0"/>
          </a:p>
          <a:p>
            <a:pPr eaLnBrk="1" hangingPunct="1">
              <a:lnSpc>
                <a:spcPct val="80000"/>
              </a:lnSpc>
              <a:defRPr/>
            </a:pPr>
            <a:endParaRPr lang="de-DE" sz="2700" dirty="0"/>
          </a:p>
        </p:txBody>
      </p:sp>
      <p:sp>
        <p:nvSpPr>
          <p:cNvPr id="5" name="Foliennummernplatzhalter 4"/>
          <p:cNvSpPr txBox="1">
            <a:spLocks noGrp="1"/>
          </p:cNvSpPr>
          <p:nvPr/>
        </p:nvSpPr>
        <p:spPr>
          <a:xfrm>
            <a:off x="9551988" y="6356351"/>
            <a:ext cx="658812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endParaRPr lang="de-DE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8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1981200" y="260648"/>
            <a:ext cx="8229600" cy="576064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de-DE" dirty="0">
              <a:latin typeface="Verdana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de-DE" sz="3600" b="1" dirty="0">
                <a:solidFill>
                  <a:srgbClr val="00B0F0"/>
                </a:solidFill>
                <a:latin typeface="Verdana" pitchFamily="34" charset="0"/>
              </a:rPr>
              <a:t>Der bilinguale Unterricht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 dirty="0">
                <a:latin typeface="Verdana" pitchFamily="34" charset="0"/>
              </a:rPr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Kein Englischunterricht</a:t>
            </a:r>
            <a:br>
              <a:rPr lang="de-DE" dirty="0">
                <a:latin typeface="Verdana" pitchFamily="34" charset="0"/>
              </a:rPr>
            </a:br>
            <a:endParaRPr lang="de-DE" dirty="0">
              <a:latin typeface="Verdana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Spezielle Lehrwerke</a:t>
            </a:r>
            <a:br>
              <a:rPr lang="de-DE" dirty="0">
                <a:latin typeface="Verdana" pitchFamily="34" charset="0"/>
              </a:rPr>
            </a:br>
            <a:endParaRPr lang="de-DE" dirty="0">
              <a:latin typeface="Verdana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Landkarten und bilingualer Atlas</a:t>
            </a:r>
            <a:br>
              <a:rPr lang="de-DE" dirty="0">
                <a:latin typeface="Verdana" pitchFamily="34" charset="0"/>
              </a:rPr>
            </a:br>
            <a:endParaRPr lang="de-DE" dirty="0">
              <a:latin typeface="Verdana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Klassenarbeiten: Antworten auch in Deutsch möglich</a:t>
            </a:r>
            <a:br>
              <a:rPr lang="de-DE" dirty="0">
                <a:latin typeface="Verdana" pitchFamily="34" charset="0"/>
              </a:rPr>
            </a:br>
            <a:endParaRPr lang="de-DE" dirty="0">
              <a:latin typeface="Verdana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de-DE" dirty="0">
                <a:latin typeface="Verdana" pitchFamily="34" charset="0"/>
              </a:rPr>
              <a:t>Fachbegriffe: Englisch /Deutsch</a:t>
            </a:r>
          </a:p>
          <a:p>
            <a:pPr>
              <a:lnSpc>
                <a:spcPct val="80000"/>
              </a:lnSpc>
              <a:defRPr/>
            </a:pPr>
            <a:endParaRPr lang="de-DE" dirty="0">
              <a:latin typeface="Verdan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de-DE" sz="1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70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02AB8F417C4234F9E96850DA0B19DEC" ma:contentTypeVersion="17" ma:contentTypeDescription="Ein neues Dokument erstellen." ma:contentTypeScope="" ma:versionID="239298eeb340ad7f6ee0e62f1da4d6de">
  <xsd:schema xmlns:xsd="http://www.w3.org/2001/XMLSchema" xmlns:xs="http://www.w3.org/2001/XMLSchema" xmlns:p="http://schemas.microsoft.com/office/2006/metadata/properties" xmlns:ns3="02bd0758-056a-4dd1-bf71-d72ad9909774" xmlns:ns4="61c8c7a2-4566-4030-94be-3b6f2f2aa022" targetNamespace="http://schemas.microsoft.com/office/2006/metadata/properties" ma:root="true" ma:fieldsID="b2924e0b7454372c6fa4b35575c44529" ns3:_="" ns4:_="">
    <xsd:import namespace="02bd0758-056a-4dd1-bf71-d72ad9909774"/>
    <xsd:import namespace="61c8c7a2-4566-4030-94be-3b6f2f2aa0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bd0758-056a-4dd1-bf71-d72ad99097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8c7a2-4566-4030-94be-3b6f2f2aa02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2bd0758-056a-4dd1-bf71-d72ad9909774" xsi:nil="true"/>
  </documentManagement>
</p:properties>
</file>

<file path=customXml/itemProps1.xml><?xml version="1.0" encoding="utf-8"?>
<ds:datastoreItem xmlns:ds="http://schemas.openxmlformats.org/officeDocument/2006/customXml" ds:itemID="{761F5A95-A1F2-4DF1-9992-28591028D1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1B460-4F39-43A1-8DB6-E36025432E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bd0758-056a-4dd1-bf71-d72ad9909774"/>
    <ds:schemaRef ds:uri="61c8c7a2-4566-4030-94be-3b6f2f2aa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98CBE3-1539-4292-A968-9F5F5356D47A}">
  <ds:schemaRefs>
    <ds:schemaRef ds:uri="61c8c7a2-4566-4030-94be-3b6f2f2aa022"/>
    <ds:schemaRef ds:uri="http://purl.org/dc/dcmitype/"/>
    <ds:schemaRef ds:uri="http://purl.org/dc/terms/"/>
    <ds:schemaRef ds:uri="http://schemas.microsoft.com/office/2006/documentManagement/types"/>
    <ds:schemaRef ds:uri="02bd0758-056a-4dd1-bf71-d72ad9909774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Breitbild</PresentationFormat>
  <Paragraphs>138</Paragraphs>
  <Slides>23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Verdana</vt:lpstr>
      <vt:lpstr>Wingdings</vt:lpstr>
      <vt:lpstr>Office</vt:lpstr>
      <vt:lpstr>Realschule BW</vt:lpstr>
      <vt:lpstr>PowerPoint-Präsentation</vt:lpstr>
      <vt:lpstr>PowerPoint-Präsentation</vt:lpstr>
      <vt:lpstr>Orientierungsstufe 5/6</vt:lpstr>
      <vt:lpstr>Orientierungsstufe 5/6</vt:lpstr>
      <vt:lpstr>Ab Klasse 7 G / M-Niveau</vt:lpstr>
      <vt:lpstr>Beispiel G / M-Niveau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Wahlfach Informatik</vt:lpstr>
      <vt:lpstr>PowerPoint-Präsentation</vt:lpstr>
      <vt:lpstr>PowerPoint-Präsentation</vt:lpstr>
      <vt:lpstr>PowerPoint-Präsentation</vt:lpstr>
      <vt:lpstr>Coaching Klasse 7</vt:lpstr>
      <vt:lpstr>PowerPoint-Präsentation</vt:lpstr>
      <vt:lpstr>PowerPoint-Präsentation</vt:lpstr>
      <vt:lpstr>PowerPoint-Präsentation</vt:lpstr>
      <vt:lpstr>WERNER-KIRCHHOFER-REALSCHULE mit bilingualem Zug</vt:lpstr>
      <vt:lpstr>Anmeldetermine</vt:lpstr>
      <vt:lpstr>Anmeldung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Realschule BW</dc:title>
  <dc:creator>Ricarda Hellmann</dc:creator>
  <cp:lastModifiedBy>Ricarda Hellmann</cp:lastModifiedBy>
  <cp:revision>7</cp:revision>
  <dcterms:created xsi:type="dcterms:W3CDTF">2023-11-21T08:17:05Z</dcterms:created>
  <dcterms:modified xsi:type="dcterms:W3CDTF">2023-11-22T08:58:58Z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0x010100102AB8F417C4234F9E96850DA0B19DEC</vt:lpwstr>
  </property>
</Properties>
</file>